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63" r:id="rId3"/>
    <p:sldId id="259" r:id="rId4"/>
    <p:sldId id="258" r:id="rId5"/>
    <p:sldId id="260" r:id="rId6"/>
    <p:sldId id="266" r:id="rId7"/>
    <p:sldId id="269" r:id="rId8"/>
    <p:sldId id="267" r:id="rId9"/>
    <p:sldId id="271" r:id="rId10"/>
    <p:sldId id="272" r:id="rId11"/>
    <p:sldId id="273" r:id="rId12"/>
    <p:sldId id="264" r:id="rId13"/>
    <p:sldId id="268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102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9A269-5261-8342-9C71-410A73A981E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B39F0-1F83-3844-B739-C4A5CF9B1D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44083">
              <a:defRPr/>
            </a:pPr>
            <a:r>
              <a:rPr lang="en-US" altLang="zh-CN" dirty="0" err="1" smtClean="0"/>
              <a:t>CMACast</a:t>
            </a:r>
            <a:r>
              <a:rPr lang="en-US" altLang="zh-CN" dirty="0" smtClean="0"/>
              <a:t> is based on DVB-S2 technology with both file and multimedia transmission capability. It distributes meteorological data and satellite sensing data to users in China and Asia-Pacific region. It is a major component of CMA national and international meteorological data transmission network and the main media for national and international data dissemination. </a:t>
            </a:r>
            <a:r>
              <a:rPr lang="en-US" altLang="zh-CN" dirty="0" err="1" smtClean="0"/>
              <a:t>CMACast</a:t>
            </a:r>
            <a:r>
              <a:rPr lang="en-US" altLang="zh-CN" dirty="0" smtClean="0"/>
              <a:t> is also a component of WMO/IGDDS and </a:t>
            </a:r>
            <a:r>
              <a:rPr lang="en-US" altLang="zh-CN" dirty="0" err="1" smtClean="0"/>
              <a:t>GEONETCast</a:t>
            </a:r>
            <a:r>
              <a:rPr lang="en-US" altLang="zh-CN" dirty="0" smtClean="0"/>
              <a:t> system, and has data exchange and re-dissemination capability with </a:t>
            </a:r>
            <a:r>
              <a:rPr lang="en-US" altLang="zh-CN" dirty="0" err="1" smtClean="0"/>
              <a:t>EUMETCast</a:t>
            </a:r>
            <a:r>
              <a:rPr lang="en-US" altLang="zh-CN" dirty="0" smtClean="0"/>
              <a:t> and </a:t>
            </a:r>
            <a:r>
              <a:rPr lang="en-US" altLang="zh-CN" dirty="0" err="1" smtClean="0"/>
              <a:t>GEONETCast</a:t>
            </a:r>
            <a:r>
              <a:rPr lang="en-US" altLang="zh-CN" dirty="0" smtClean="0"/>
              <a:t> Americas.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575B7-4886-4C00-859D-ACE0E929585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5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575B7-4886-4C00-859D-ACE0E929585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817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fld id="{43A5EF4C-9F1B-497B-880F-78B9B8E7EA56}" type="slidenum">
              <a:rPr lang="en-GB" altLang="en-US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/>
              <a:t>9</a:t>
            </a:fld>
            <a:endParaRPr lang="en-GB" altLang="en-US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84364" y="8685035"/>
            <a:ext cx="2952570" cy="43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algn="r" eaLnBrk="1">
              <a:buSzPct val="100000"/>
            </a:pPr>
            <a:fld id="{35245A07-F717-4AE9-A68D-CD52738C0035}" type="slidenum">
              <a:rPr lang="en-GB" altLang="en-US" sz="12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 algn="r" eaLnBrk="1">
                <a:buSzPct val="100000"/>
              </a:pPr>
              <a:t>9</a:t>
            </a:fld>
            <a:endParaRPr lang="en-GB" altLang="en-US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348" y="685506"/>
            <a:ext cx="5018720" cy="3415761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77" y="4343989"/>
            <a:ext cx="5472463" cy="410126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C9EDADD2-CED3-49D3-8E89-30163D9E4966}" type="slidenum">
              <a:rPr lang="zh-CN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zh-CN" alt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575B7-4886-4C00-859D-ACE0E929585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478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A975-E1B2-4AD3-94D2-290942748136}" type="datetimeFigureOut">
              <a:rPr lang="zh-CN" altLang="en-US" smtClean="0"/>
              <a:t>2015/10/6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ADE8-1A07-4EB4-A16A-B4F9B4DB591A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33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A975-E1B2-4AD3-94D2-290942748136}" type="datetimeFigureOut">
              <a:rPr lang="zh-CN" altLang="en-US" smtClean="0"/>
              <a:t>2015/10/6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ADE8-1A07-4EB4-A16A-B4F9B4DB591A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056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A975-E1B2-4AD3-94D2-290942748136}" type="datetimeFigureOut">
              <a:rPr lang="zh-CN" altLang="en-US" smtClean="0"/>
              <a:t>2015/10/6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ADE8-1A07-4EB4-A16A-B4F9B4DB591A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24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A975-E1B2-4AD3-94D2-290942748136}" type="datetimeFigureOut">
              <a:rPr lang="zh-CN" altLang="en-US" smtClean="0"/>
              <a:t>2015/10/6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ADE8-1A07-4EB4-A16A-B4F9B4DB591A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77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A975-E1B2-4AD3-94D2-290942748136}" type="datetimeFigureOut">
              <a:rPr lang="zh-CN" altLang="en-US" smtClean="0"/>
              <a:t>2015/10/6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ADE8-1A07-4EB4-A16A-B4F9B4DB591A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72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A975-E1B2-4AD3-94D2-290942748136}" type="datetimeFigureOut">
              <a:rPr lang="zh-CN" altLang="en-US" smtClean="0"/>
              <a:t>2015/10/6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ADE8-1A07-4EB4-A16A-B4F9B4DB591A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55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A975-E1B2-4AD3-94D2-290942748136}" type="datetimeFigureOut">
              <a:rPr lang="zh-CN" altLang="en-US" smtClean="0"/>
              <a:t>2015/10/6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ADE8-1A07-4EB4-A16A-B4F9B4DB591A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57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A975-E1B2-4AD3-94D2-290942748136}" type="datetimeFigureOut">
              <a:rPr lang="zh-CN" altLang="en-US" smtClean="0"/>
              <a:t>2015/10/6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ADE8-1A07-4EB4-A16A-B4F9B4DB591A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19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A975-E1B2-4AD3-94D2-290942748136}" type="datetimeFigureOut">
              <a:rPr lang="zh-CN" altLang="en-US" smtClean="0"/>
              <a:t>2015/10/6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ADE8-1A07-4EB4-A16A-B4F9B4DB591A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37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A975-E1B2-4AD3-94D2-290942748136}" type="datetimeFigureOut">
              <a:rPr lang="zh-CN" altLang="en-US" smtClean="0"/>
              <a:t>2015/10/6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ADE8-1A07-4EB4-A16A-B4F9B4DB591A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93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A975-E1B2-4AD3-94D2-290942748136}" type="datetimeFigureOut">
              <a:rPr lang="zh-CN" altLang="en-US" smtClean="0"/>
              <a:t>2015/10/6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ADE8-1A07-4EB4-A16A-B4F9B4DB591A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88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CA975-E1B2-4AD3-94D2-290942748136}" type="datetimeFigureOut">
              <a:rPr lang="zh-CN" altLang="en-US" smtClean="0"/>
              <a:t>2015/10/6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4ADE8-1A07-4EB4-A16A-B4F9B4DB591A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10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0" y="3020250"/>
            <a:ext cx="12192000" cy="3837750"/>
          </a:xfrm>
          <a:prstGeom prst="rect">
            <a:avLst/>
          </a:prstGeom>
          <a:solidFill>
            <a:schemeClr val="tx2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9600" y="4540107"/>
            <a:ext cx="8220364" cy="1392382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Liu </a:t>
            </a:r>
            <a:r>
              <a:rPr lang="en-US" altLang="zh-CN" dirty="0" err="1">
                <a:solidFill>
                  <a:schemeClr val="bg1"/>
                </a:solidFill>
              </a:rPr>
              <a:t>Jian</a:t>
            </a:r>
            <a:r>
              <a:rPr lang="en-US" altLang="zh-CN" dirty="0">
                <a:solidFill>
                  <a:schemeClr val="bg1"/>
                </a:solidFill>
              </a:rPr>
              <a:t>  and Xian Dian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National Satellite Meteorological Center, CMA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NAEDEX/APSDEU  2015-10 </a:t>
            </a:r>
            <a:r>
              <a:rPr lang="en-US" altLang="zh-CN" dirty="0">
                <a:solidFill>
                  <a:schemeClr val="bg1"/>
                </a:solidFill>
              </a:rPr>
              <a:t>,Montreal, Canada</a:t>
            </a:r>
          </a:p>
          <a:p>
            <a:pPr>
              <a:lnSpc>
                <a:spcPts val="1900"/>
              </a:lnSpc>
            </a:pPr>
            <a:endParaRPr lang="en-US" altLang="zh-CN" sz="2000" i="1" dirty="0" smtClean="0">
              <a:solidFill>
                <a:schemeClr val="bg1"/>
              </a:solidFill>
            </a:endParaRPr>
          </a:p>
        </p:txBody>
      </p:sp>
      <p:pic>
        <p:nvPicPr>
          <p:cNvPr id="4100" name="Picture 5" descr="E:\文档\局徽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329" y="5932497"/>
            <a:ext cx="793904" cy="78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988"/>
            <a:ext cx="12224385" cy="304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图片 8" descr="1111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0" y="5196656"/>
            <a:ext cx="1515533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F:\logo\国家卫星气象中心标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670" y="5932497"/>
            <a:ext cx="635954" cy="88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标题 15"/>
          <p:cNvSpPr>
            <a:spLocks noGrp="1"/>
          </p:cNvSpPr>
          <p:nvPr>
            <p:ph type="ctrTitle"/>
          </p:nvPr>
        </p:nvSpPr>
        <p:spPr>
          <a:xfrm>
            <a:off x="575502" y="3020251"/>
            <a:ext cx="11523133" cy="1252492"/>
          </a:xfrm>
        </p:spPr>
        <p:txBody>
          <a:bodyPr anchor="ctr">
            <a:normAutofit/>
          </a:bodyPr>
          <a:lstStyle/>
          <a:p>
            <a:r>
              <a:rPr lang="en-US" altLang="zh-CN" b="1" dirty="0" err="1">
                <a:solidFill>
                  <a:schemeClr val="bg1"/>
                </a:solidFill>
              </a:rPr>
              <a:t>FengYun</a:t>
            </a:r>
            <a:r>
              <a:rPr lang="en-US" altLang="zh-CN" b="1" dirty="0">
                <a:solidFill>
                  <a:schemeClr val="bg1"/>
                </a:solidFill>
              </a:rPr>
              <a:t> satellites &amp; data 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8491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Box 52"/>
          <p:cNvSpPr txBox="1">
            <a:spLocks noChangeArrowheads="1"/>
          </p:cNvSpPr>
          <p:nvPr/>
        </p:nvSpPr>
        <p:spPr bwMode="auto">
          <a:xfrm>
            <a:off x="1678518" y="350839"/>
            <a:ext cx="89281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algn="ctr" defTabSz="914400" eaLnBrk="1" hangingPunct="1">
              <a:lnSpc>
                <a:spcPts val="2400"/>
              </a:lnSpc>
            </a:pPr>
            <a:r>
              <a:rPr lang="en-US" altLang="zh-CN" sz="2400" b="1">
                <a:solidFill>
                  <a:schemeClr val="accent2"/>
                </a:solidFill>
                <a:ea typeface="宋体" pitchFamily="2" charset="-122"/>
              </a:rPr>
              <a:t>The comparable data quality of FY-3C sounding instruments to its counterparts</a:t>
            </a:r>
            <a:endParaRPr lang="zh-CN" altLang="en-US" sz="2400" b="1">
              <a:solidFill>
                <a:schemeClr val="accent2"/>
              </a:solidFill>
              <a:ea typeface="宋体" pitchFamily="2" charset="-122"/>
            </a:endParaRPr>
          </a:p>
        </p:txBody>
      </p:sp>
      <p:grpSp>
        <p:nvGrpSpPr>
          <p:cNvPr id="206862" name="组合 34"/>
          <p:cNvGrpSpPr>
            <a:grpSpLocks/>
          </p:cNvGrpSpPr>
          <p:nvPr/>
        </p:nvGrpSpPr>
        <p:grpSpPr bwMode="auto">
          <a:xfrm>
            <a:off x="239185" y="1341438"/>
            <a:ext cx="4897967" cy="4895850"/>
            <a:chOff x="0" y="1785938"/>
            <a:chExt cx="4000500" cy="4956175"/>
          </a:xfrm>
        </p:grpSpPr>
        <p:pic>
          <p:nvPicPr>
            <p:cNvPr id="206863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7" t="3018" r="40157" b="2480"/>
            <a:stretch>
              <a:fillRect/>
            </a:stretch>
          </p:blipFill>
          <p:spPr bwMode="auto">
            <a:xfrm>
              <a:off x="571500" y="2093913"/>
              <a:ext cx="3429000" cy="428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864" name="TextBox 7"/>
            <p:cNvSpPr txBox="1">
              <a:spLocks noChangeArrowheads="1"/>
            </p:cNvSpPr>
            <p:nvPr/>
          </p:nvSpPr>
          <p:spPr bwMode="auto">
            <a:xfrm>
              <a:off x="2898181" y="2385793"/>
              <a:ext cx="601683" cy="993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defTabSz="914400">
                <a:lnSpc>
                  <a:spcPct val="131000"/>
                </a:lnSpc>
                <a:buClr>
                  <a:srgbClr val="000000"/>
                </a:buClr>
              </a:pPr>
              <a:r>
                <a:rPr lang="en-GB" altLang="zh-CN" sz="1000" b="1" i="1">
                  <a:solidFill>
                    <a:srgbClr val="002060"/>
                  </a:solidFill>
                </a:rPr>
                <a:t>183 GHz</a:t>
              </a:r>
            </a:p>
          </p:txBody>
        </p:sp>
        <p:sp>
          <p:nvSpPr>
            <p:cNvPr id="206865" name="TextBox 9"/>
            <p:cNvSpPr txBox="1">
              <a:spLocks noChangeArrowheads="1"/>
            </p:cNvSpPr>
            <p:nvPr/>
          </p:nvSpPr>
          <p:spPr bwMode="auto">
            <a:xfrm>
              <a:off x="2480218" y="4239441"/>
              <a:ext cx="1019645" cy="1283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defTabSz="914400">
                <a:lnSpc>
                  <a:spcPct val="131000"/>
                </a:lnSpc>
                <a:buClr>
                  <a:srgbClr val="000000"/>
                </a:buClr>
              </a:pPr>
              <a:r>
                <a:rPr lang="en-GB" altLang="zh-CN" sz="1400" b="1" i="1">
                  <a:solidFill>
                    <a:srgbClr val="002060"/>
                  </a:solidFill>
                </a:rPr>
                <a:t>118 GHz</a:t>
              </a:r>
            </a:p>
          </p:txBody>
        </p:sp>
        <p:sp>
          <p:nvSpPr>
            <p:cNvPr id="39" name="TextBox 11"/>
            <p:cNvSpPr txBox="1">
              <a:spLocks noChangeArrowheads="1"/>
            </p:cNvSpPr>
            <p:nvPr/>
          </p:nvSpPr>
          <p:spPr bwMode="auto">
            <a:xfrm>
              <a:off x="1071871" y="6277672"/>
              <a:ext cx="2570762" cy="46444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normAutofit/>
            </a:bodyPr>
            <a:lstStyle/>
            <a:p>
              <a:pPr algn="ctr" defTabSz="914400">
                <a:lnSpc>
                  <a:spcPct val="131000"/>
                </a:lnSpc>
                <a:buClr>
                  <a:srgbClr val="000000"/>
                </a:buClr>
                <a:defRPr/>
              </a:pPr>
              <a:r>
                <a:rPr lang="en-GB" altLang="zh-CN" sz="1000">
                  <a:solidFill>
                    <a:srgbClr val="000000"/>
                  </a:solidFill>
                </a:rPr>
                <a:t>stdev(o - b)/K</a:t>
              </a:r>
            </a:p>
          </p:txBody>
        </p:sp>
        <p:sp>
          <p:nvSpPr>
            <p:cNvPr id="40" name="TextBox 12"/>
            <p:cNvSpPr txBox="1">
              <a:spLocks noChangeArrowheads="1"/>
            </p:cNvSpPr>
            <p:nvPr/>
          </p:nvSpPr>
          <p:spPr bwMode="auto">
            <a:xfrm rot="-5400000">
              <a:off x="-708432" y="3588778"/>
              <a:ext cx="1926866" cy="5100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normAutofit/>
            </a:bodyPr>
            <a:lstStyle>
              <a:lvl1pPr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defTabSz="914400">
                <a:lnSpc>
                  <a:spcPct val="131000"/>
                </a:lnSpc>
                <a:buClr>
                  <a:srgbClr val="000000"/>
                </a:buClr>
              </a:pPr>
              <a:r>
                <a:rPr lang="en-GB" altLang="zh-CN" sz="1200" b="1">
                  <a:solidFill>
                    <a:srgbClr val="008000"/>
                  </a:solidFill>
                  <a:ea typeface="宋体" pitchFamily="2" charset="-122"/>
                </a:rPr>
                <a:t>MWHS-2 </a:t>
              </a:r>
              <a:r>
                <a:rPr lang="zh-CN" altLang="en-US" sz="1200" b="1">
                  <a:solidFill>
                    <a:srgbClr val="008000"/>
                  </a:solidFill>
                  <a:ea typeface="宋体" pitchFamily="2" charset="-122"/>
                </a:rPr>
                <a:t> </a:t>
              </a:r>
              <a:r>
                <a:rPr lang="en-US" altLang="zh-CN" sz="1200" b="1">
                  <a:solidFill>
                    <a:srgbClr val="008000"/>
                  </a:solidFill>
                  <a:ea typeface="宋体" pitchFamily="2" charset="-122"/>
                </a:rPr>
                <a:t>Channel</a:t>
              </a:r>
              <a:endParaRPr lang="en-GB" altLang="zh-CN" sz="1200" b="1">
                <a:solidFill>
                  <a:srgbClr val="008000"/>
                </a:solidFill>
                <a:ea typeface="宋体" pitchFamily="2" charset="-122"/>
              </a:endParaRPr>
            </a:p>
          </p:txBody>
        </p:sp>
        <p:sp>
          <p:nvSpPr>
            <p:cNvPr id="41" name="TextBox 39"/>
            <p:cNvSpPr txBox="1">
              <a:spLocks noChangeArrowheads="1"/>
            </p:cNvSpPr>
            <p:nvPr/>
          </p:nvSpPr>
          <p:spPr bwMode="auto">
            <a:xfrm>
              <a:off x="3215614" y="3100514"/>
              <a:ext cx="461596" cy="867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eaVert">
              <a:norm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9pPr>
            </a:lstStyle>
            <a:p>
              <a:pPr defTabSz="914400" eaLnBrk="1" hangingPunct="1">
                <a:defRPr/>
              </a:pPr>
              <a:endParaRPr lang="zh-CN" altLang="en-US" smtClean="0">
                <a:cs typeface="+mn-cs"/>
              </a:endParaRPr>
            </a:p>
          </p:txBody>
        </p:sp>
        <p:sp>
          <p:nvSpPr>
            <p:cNvPr id="206869" name="Right Brace 6"/>
            <p:cNvSpPr>
              <a:spLocks/>
            </p:cNvSpPr>
            <p:nvPr/>
          </p:nvSpPr>
          <p:spPr bwMode="auto">
            <a:xfrm>
              <a:off x="2571750" y="2176463"/>
              <a:ext cx="431800" cy="1203325"/>
            </a:xfrm>
            <a:prstGeom prst="rightBrace">
              <a:avLst>
                <a:gd name="adj1" fmla="val 8347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>
                <a:lnSpc>
                  <a:spcPct val="151000"/>
                </a:lnSpc>
                <a:buClr>
                  <a:srgbClr val="000000"/>
                </a:buClr>
              </a:pPr>
              <a:endParaRPr lang="en-US" altLang="zh-CN">
                <a:solidFill>
                  <a:srgbClr val="FFFFFF"/>
                </a:solidFill>
              </a:endParaRPr>
            </a:p>
          </p:txBody>
        </p:sp>
        <p:sp>
          <p:nvSpPr>
            <p:cNvPr id="206870" name="Right Brace 8"/>
            <p:cNvSpPr>
              <a:spLocks/>
            </p:cNvSpPr>
            <p:nvPr/>
          </p:nvSpPr>
          <p:spPr bwMode="auto">
            <a:xfrm>
              <a:off x="2571750" y="3667125"/>
              <a:ext cx="431800" cy="2070100"/>
            </a:xfrm>
            <a:prstGeom prst="rightBrace">
              <a:avLst>
                <a:gd name="adj1" fmla="val 8323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>
                <a:lnSpc>
                  <a:spcPct val="151000"/>
                </a:lnSpc>
                <a:buClr>
                  <a:srgbClr val="000000"/>
                </a:buClr>
              </a:pPr>
              <a:endParaRPr lang="en-US" altLang="zh-CN">
                <a:solidFill>
                  <a:srgbClr val="FFFFFF"/>
                </a:solidFill>
              </a:endParaRPr>
            </a:p>
          </p:txBody>
        </p:sp>
        <p:sp>
          <p:nvSpPr>
            <p:cNvPr id="44" name="TextBox 42"/>
            <p:cNvSpPr txBox="1">
              <a:spLocks noChangeArrowheads="1"/>
            </p:cNvSpPr>
            <p:nvPr/>
          </p:nvSpPr>
          <p:spPr bwMode="auto">
            <a:xfrm>
              <a:off x="714004" y="1785938"/>
              <a:ext cx="1000990" cy="30534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normAutofit fontScale="92500" lnSpcReduction="20000"/>
            </a:bodyPr>
            <a:lstStyle>
              <a:lvl1pPr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defTabSz="914400" eaLnBrk="1" hangingPunct="1">
                <a:lnSpc>
                  <a:spcPct val="80000"/>
                </a:lnSpc>
              </a:pPr>
              <a:r>
                <a:rPr lang="en-US" altLang="zh-CN" sz="1200" b="1">
                  <a:solidFill>
                    <a:srgbClr val="0033CC"/>
                  </a:solidFill>
                  <a:ea typeface="幼圆" pitchFamily="49" charset="-122"/>
                </a:rPr>
                <a:t>MWHS-2 &amp; </a:t>
              </a:r>
              <a:r>
                <a:rPr lang="en-US" altLang="zh-CN" sz="1200" b="1">
                  <a:solidFill>
                    <a:srgbClr val="FF0000"/>
                  </a:solidFill>
                  <a:ea typeface="幼圆" pitchFamily="49" charset="-122"/>
                </a:rPr>
                <a:t>ATMS</a:t>
              </a:r>
            </a:p>
          </p:txBody>
        </p:sp>
      </p:grpSp>
      <p:grpSp>
        <p:nvGrpSpPr>
          <p:cNvPr id="206851" name="组合 18"/>
          <p:cNvGrpSpPr>
            <a:grpSpLocks/>
          </p:cNvGrpSpPr>
          <p:nvPr/>
        </p:nvGrpSpPr>
        <p:grpSpPr bwMode="auto">
          <a:xfrm>
            <a:off x="4751918" y="1196975"/>
            <a:ext cx="7173383" cy="4968875"/>
            <a:chOff x="4143375" y="714375"/>
            <a:chExt cx="5000625" cy="6156325"/>
          </a:xfrm>
        </p:grpSpPr>
        <p:grpSp>
          <p:nvGrpSpPr>
            <p:cNvPr id="206852" name="组合 19"/>
            <p:cNvGrpSpPr>
              <a:grpSpLocks/>
            </p:cNvGrpSpPr>
            <p:nvPr/>
          </p:nvGrpSpPr>
          <p:grpSpPr bwMode="auto">
            <a:xfrm>
              <a:off x="4143375" y="714375"/>
              <a:ext cx="5000625" cy="5857875"/>
              <a:chOff x="4143375" y="714375"/>
              <a:chExt cx="5000625" cy="5857875"/>
            </a:xfrm>
          </p:grpSpPr>
          <p:pic>
            <p:nvPicPr>
              <p:cNvPr id="206853" name="Picture 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92" t="55347" r="8879" b="7442"/>
              <a:stretch>
                <a:fillRect/>
              </a:stretch>
            </p:blipFill>
            <p:spPr bwMode="auto">
              <a:xfrm>
                <a:off x="4143375" y="952500"/>
                <a:ext cx="4943475" cy="1690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grpSp>
            <p:nvGrpSpPr>
              <p:cNvPr id="206854" name="组合 21"/>
              <p:cNvGrpSpPr>
                <a:grpSpLocks/>
              </p:cNvGrpSpPr>
              <p:nvPr/>
            </p:nvGrpSpPr>
            <p:grpSpPr bwMode="auto">
              <a:xfrm>
                <a:off x="4143375" y="2767013"/>
                <a:ext cx="4929188" cy="1928812"/>
                <a:chOff x="4000496" y="3000372"/>
                <a:chExt cx="5072066" cy="1928826"/>
              </a:xfrm>
            </p:grpSpPr>
            <p:pic>
              <p:nvPicPr>
                <p:cNvPr id="206855" name="Picture 2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815" t="53119" r="8711" b="6677"/>
                <a:stretch>
                  <a:fillRect/>
                </a:stretch>
              </p:blipFill>
              <p:spPr bwMode="auto">
                <a:xfrm>
                  <a:off x="4000496" y="3000372"/>
                  <a:ext cx="5072066" cy="1928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6856" name="Picture 2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6009" t="35674" r="10017" b="59435"/>
                <a:stretch>
                  <a:fillRect/>
                </a:stretch>
              </p:blipFill>
              <p:spPr bwMode="auto">
                <a:xfrm>
                  <a:off x="5378775" y="3194318"/>
                  <a:ext cx="2039853" cy="2346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06857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04" t="53687" r="8270" b="4683"/>
              <a:stretch>
                <a:fillRect/>
              </a:stretch>
            </p:blipFill>
            <p:spPr bwMode="auto">
              <a:xfrm>
                <a:off x="4286250" y="4897438"/>
                <a:ext cx="4857750" cy="1674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30" name="TextBox 22"/>
              <p:cNvSpPr txBox="1">
                <a:spLocks noChangeArrowheads="1"/>
              </p:cNvSpPr>
              <p:nvPr/>
            </p:nvSpPr>
            <p:spPr bwMode="auto">
              <a:xfrm>
                <a:off x="4571283" y="4642229"/>
                <a:ext cx="786466" cy="30879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normAutofit/>
              </a:bodyPr>
              <a:lstStyle>
                <a:lvl1pPr>
                  <a:defRPr>
                    <a:solidFill>
                      <a:schemeClr val="bg1"/>
                    </a:solidFill>
                    <a:latin typeface="Arial" pitchFamily="34" charset="0"/>
                    <a:ea typeface="DejaVu Sans"/>
                    <a:cs typeface="DejaVu Sans"/>
                  </a:defRPr>
                </a:lvl1pPr>
                <a:lvl2pPr>
                  <a:defRPr>
                    <a:solidFill>
                      <a:schemeClr val="bg1"/>
                    </a:solidFill>
                    <a:latin typeface="Arial" pitchFamily="34" charset="0"/>
                    <a:ea typeface="DejaVu Sans"/>
                    <a:cs typeface="DejaVu Sans"/>
                  </a:defRPr>
                </a:lvl2pPr>
                <a:lvl3pPr>
                  <a:defRPr>
                    <a:solidFill>
                      <a:schemeClr val="bg1"/>
                    </a:solidFill>
                    <a:latin typeface="Arial" pitchFamily="34" charset="0"/>
                    <a:ea typeface="DejaVu Sans"/>
                    <a:cs typeface="DejaVu Sans"/>
                  </a:defRPr>
                </a:lvl3pPr>
                <a:lvl4pPr>
                  <a:defRPr>
                    <a:solidFill>
                      <a:schemeClr val="bg1"/>
                    </a:solidFill>
                    <a:latin typeface="Arial" pitchFamily="34" charset="0"/>
                    <a:ea typeface="DejaVu Sans"/>
                    <a:cs typeface="DejaVu Sans"/>
                  </a:defRPr>
                </a:lvl4pPr>
                <a:lvl5pPr>
                  <a:defRPr>
                    <a:solidFill>
                      <a:schemeClr val="bg1"/>
                    </a:solidFill>
                    <a:latin typeface="Arial" pitchFamily="34" charset="0"/>
                    <a:ea typeface="DejaVu Sans"/>
                    <a:cs typeface="DejaVu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itchFamily="34" charset="0"/>
                    <a:ea typeface="DejaVu Sans"/>
                    <a:cs typeface="DejaVu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itchFamily="34" charset="0"/>
                    <a:ea typeface="DejaVu Sans"/>
                    <a:cs typeface="DejaVu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itchFamily="34" charset="0"/>
                    <a:ea typeface="DejaVu Sans"/>
                    <a:cs typeface="DejaVu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itchFamily="34" charset="0"/>
                    <a:ea typeface="DejaVu Sans"/>
                    <a:cs typeface="DejaVu Sans"/>
                  </a:defRPr>
                </a:lvl9pPr>
              </a:lstStyle>
              <a:p>
                <a:pPr defTabSz="914400" eaLnBrk="1" hangingPunct="1">
                  <a:lnSpc>
                    <a:spcPct val="80000"/>
                  </a:lnSpc>
                </a:pPr>
                <a:r>
                  <a:rPr lang="en-US" altLang="zh-CN" sz="1200" b="1">
                    <a:solidFill>
                      <a:srgbClr val="0033CC"/>
                    </a:solidFill>
                    <a:ea typeface="幼圆" pitchFamily="49" charset="-122"/>
                  </a:rPr>
                  <a:t>MWRI</a:t>
                </a:r>
                <a:endParaRPr lang="zh-CN" altLang="en-US" sz="1200" b="1">
                  <a:solidFill>
                    <a:srgbClr val="0033CC"/>
                  </a:solidFill>
                  <a:ea typeface="幼圆" pitchFamily="49" charset="-122"/>
                </a:endParaRPr>
              </a:p>
            </p:txBody>
          </p:sp>
          <p:sp>
            <p:nvSpPr>
              <p:cNvPr id="31" name="TextBox 23"/>
              <p:cNvSpPr txBox="1">
                <a:spLocks noChangeArrowheads="1"/>
              </p:cNvSpPr>
              <p:nvPr/>
            </p:nvSpPr>
            <p:spPr bwMode="auto">
              <a:xfrm>
                <a:off x="4429631" y="2571107"/>
                <a:ext cx="784990" cy="3088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normAutofit/>
              </a:bodyPr>
              <a:lstStyle>
                <a:lvl1pPr>
                  <a:defRPr>
                    <a:solidFill>
                      <a:schemeClr val="bg1"/>
                    </a:solidFill>
                    <a:latin typeface="Arial" pitchFamily="34" charset="0"/>
                    <a:ea typeface="DejaVu Sans"/>
                    <a:cs typeface="DejaVu Sans"/>
                  </a:defRPr>
                </a:lvl1pPr>
                <a:lvl2pPr>
                  <a:defRPr>
                    <a:solidFill>
                      <a:schemeClr val="bg1"/>
                    </a:solidFill>
                    <a:latin typeface="Arial" pitchFamily="34" charset="0"/>
                    <a:ea typeface="DejaVu Sans"/>
                    <a:cs typeface="DejaVu Sans"/>
                  </a:defRPr>
                </a:lvl2pPr>
                <a:lvl3pPr>
                  <a:defRPr>
                    <a:solidFill>
                      <a:schemeClr val="bg1"/>
                    </a:solidFill>
                    <a:latin typeface="Arial" pitchFamily="34" charset="0"/>
                    <a:ea typeface="DejaVu Sans"/>
                    <a:cs typeface="DejaVu Sans"/>
                  </a:defRPr>
                </a:lvl3pPr>
                <a:lvl4pPr>
                  <a:defRPr>
                    <a:solidFill>
                      <a:schemeClr val="bg1"/>
                    </a:solidFill>
                    <a:latin typeface="Arial" pitchFamily="34" charset="0"/>
                    <a:ea typeface="DejaVu Sans"/>
                    <a:cs typeface="DejaVu Sans"/>
                  </a:defRPr>
                </a:lvl4pPr>
                <a:lvl5pPr>
                  <a:defRPr>
                    <a:solidFill>
                      <a:schemeClr val="bg1"/>
                    </a:solidFill>
                    <a:latin typeface="Arial" pitchFamily="34" charset="0"/>
                    <a:ea typeface="DejaVu Sans"/>
                    <a:cs typeface="DejaVu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itchFamily="34" charset="0"/>
                    <a:ea typeface="DejaVu Sans"/>
                    <a:cs typeface="DejaVu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itchFamily="34" charset="0"/>
                    <a:ea typeface="DejaVu Sans"/>
                    <a:cs typeface="DejaVu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itchFamily="34" charset="0"/>
                    <a:ea typeface="DejaVu Sans"/>
                    <a:cs typeface="DejaVu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itchFamily="34" charset="0"/>
                    <a:ea typeface="DejaVu Sans"/>
                    <a:cs typeface="DejaVu Sans"/>
                  </a:defRPr>
                </a:lvl9pPr>
              </a:lstStyle>
              <a:p>
                <a:pPr defTabSz="914400" eaLnBrk="1" hangingPunct="1">
                  <a:lnSpc>
                    <a:spcPct val="80000"/>
                  </a:lnSpc>
                </a:pPr>
                <a:r>
                  <a:rPr lang="en-US" altLang="zh-CN" sz="1200" b="1">
                    <a:solidFill>
                      <a:srgbClr val="0033CC"/>
                    </a:solidFill>
                    <a:ea typeface="幼圆" pitchFamily="49" charset="-122"/>
                  </a:rPr>
                  <a:t>IRAS</a:t>
                </a:r>
                <a:endParaRPr lang="zh-CN" altLang="en-US" sz="1200" b="1">
                  <a:solidFill>
                    <a:srgbClr val="0033CC"/>
                  </a:solidFill>
                  <a:ea typeface="幼圆" pitchFamily="49" charset="-122"/>
                </a:endParaRPr>
              </a:p>
            </p:txBody>
          </p:sp>
          <p:sp>
            <p:nvSpPr>
              <p:cNvPr id="32" name="TextBox 24"/>
              <p:cNvSpPr txBox="1">
                <a:spLocks noChangeArrowheads="1"/>
              </p:cNvSpPr>
              <p:nvPr/>
            </p:nvSpPr>
            <p:spPr bwMode="auto">
              <a:xfrm>
                <a:off x="4429631" y="714375"/>
                <a:ext cx="998944" cy="30486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normAutofit/>
              </a:bodyPr>
              <a:lstStyle>
                <a:lvl1pPr>
                  <a:defRPr>
                    <a:solidFill>
                      <a:schemeClr val="bg1"/>
                    </a:solidFill>
                    <a:latin typeface="Arial" pitchFamily="34" charset="0"/>
                    <a:ea typeface="DejaVu Sans"/>
                    <a:cs typeface="DejaVu Sans"/>
                  </a:defRPr>
                </a:lvl1pPr>
                <a:lvl2pPr>
                  <a:defRPr>
                    <a:solidFill>
                      <a:schemeClr val="bg1"/>
                    </a:solidFill>
                    <a:latin typeface="Arial" pitchFamily="34" charset="0"/>
                    <a:ea typeface="DejaVu Sans"/>
                    <a:cs typeface="DejaVu Sans"/>
                  </a:defRPr>
                </a:lvl2pPr>
                <a:lvl3pPr>
                  <a:defRPr>
                    <a:solidFill>
                      <a:schemeClr val="bg1"/>
                    </a:solidFill>
                    <a:latin typeface="Arial" pitchFamily="34" charset="0"/>
                    <a:ea typeface="DejaVu Sans"/>
                    <a:cs typeface="DejaVu Sans"/>
                  </a:defRPr>
                </a:lvl3pPr>
                <a:lvl4pPr>
                  <a:defRPr>
                    <a:solidFill>
                      <a:schemeClr val="bg1"/>
                    </a:solidFill>
                    <a:latin typeface="Arial" pitchFamily="34" charset="0"/>
                    <a:ea typeface="DejaVu Sans"/>
                    <a:cs typeface="DejaVu Sans"/>
                  </a:defRPr>
                </a:lvl4pPr>
                <a:lvl5pPr>
                  <a:defRPr>
                    <a:solidFill>
                      <a:schemeClr val="bg1"/>
                    </a:solidFill>
                    <a:latin typeface="Arial" pitchFamily="34" charset="0"/>
                    <a:ea typeface="DejaVu Sans"/>
                    <a:cs typeface="DejaVu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itchFamily="34" charset="0"/>
                    <a:ea typeface="DejaVu Sans"/>
                    <a:cs typeface="DejaVu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itchFamily="34" charset="0"/>
                    <a:ea typeface="DejaVu Sans"/>
                    <a:cs typeface="DejaVu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itchFamily="34" charset="0"/>
                    <a:ea typeface="DejaVu Sans"/>
                    <a:cs typeface="DejaVu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itchFamily="34" charset="0"/>
                    <a:ea typeface="DejaVu Sans"/>
                    <a:cs typeface="DejaVu Sans"/>
                  </a:defRPr>
                </a:lvl9pPr>
              </a:lstStyle>
              <a:p>
                <a:pPr defTabSz="914400" eaLnBrk="1" hangingPunct="1">
                  <a:lnSpc>
                    <a:spcPct val="80000"/>
                  </a:lnSpc>
                </a:pPr>
                <a:r>
                  <a:rPr lang="en-US" altLang="zh-CN" sz="1200" b="1">
                    <a:solidFill>
                      <a:srgbClr val="0033CC"/>
                    </a:solidFill>
                    <a:ea typeface="幼圆" pitchFamily="49" charset="-122"/>
                  </a:rPr>
                  <a:t>MWTS-2</a:t>
                </a:r>
                <a:endParaRPr lang="zh-CN" altLang="en-US" sz="1200" b="1">
                  <a:solidFill>
                    <a:srgbClr val="0033CC"/>
                  </a:solidFill>
                  <a:ea typeface="幼圆" pitchFamily="49" charset="-122"/>
                </a:endParaRPr>
              </a:p>
            </p:txBody>
          </p:sp>
        </p:grpSp>
        <p:sp>
          <p:nvSpPr>
            <p:cNvPr id="206861" name="TextBox 12"/>
            <p:cNvSpPr txBox="1">
              <a:spLocks noChangeArrowheads="1"/>
            </p:cNvSpPr>
            <p:nvPr/>
          </p:nvSpPr>
          <p:spPr bwMode="auto">
            <a:xfrm>
              <a:off x="5714831" y="6500630"/>
              <a:ext cx="1928539" cy="370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algn="ctr" defTabSz="914400">
                <a:lnSpc>
                  <a:spcPct val="80000"/>
                </a:lnSpc>
                <a:buClr>
                  <a:srgbClr val="000000"/>
                </a:buClr>
              </a:pPr>
              <a:r>
                <a:rPr lang="en-US" altLang="zh-CN" sz="800" b="1">
                  <a:solidFill>
                    <a:srgbClr val="0000FF"/>
                  </a:solidFill>
                  <a:ea typeface="宋体" pitchFamily="2" charset="-122"/>
                </a:rPr>
                <a:t>Channel</a:t>
              </a:r>
              <a:endParaRPr lang="en-GB" altLang="zh-CN" sz="800" b="1">
                <a:solidFill>
                  <a:srgbClr val="0000FF"/>
                </a:solidFill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094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标题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endParaRPr lang="zh-CN" altLang="en-US" smtClean="0">
              <a:ea typeface="宋体" pitchFamily="2" charset="-122"/>
            </a:endParaRPr>
          </a:p>
        </p:txBody>
      </p:sp>
      <p:pic>
        <p:nvPicPr>
          <p:cNvPr id="207875" name="图片 3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418" y="1408114"/>
            <a:ext cx="9120716" cy="1815882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defTabSz="914400" eaLnBrk="1" hangingPunct="1"/>
            <a:r>
              <a:rPr lang="en-US" altLang="zh-CN" sz="2800" b="1">
                <a:solidFill>
                  <a:srgbClr val="00B050"/>
                </a:solidFill>
              </a:rPr>
              <a:t>FY-3 data quality monitoring, bias diagnosis and correction system will be released soon to global users to support the operational assimilation through early anomaly warning</a:t>
            </a:r>
            <a:endParaRPr lang="zh-CN" altLang="en-US" sz="2800">
              <a:solidFill>
                <a:schemeClr val="tx1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02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 txBox="1">
            <a:spLocks noChangeArrowheads="1"/>
          </p:cNvSpPr>
          <p:nvPr/>
        </p:nvSpPr>
        <p:spPr bwMode="auto">
          <a:xfrm>
            <a:off x="1096702" y="1196975"/>
            <a:ext cx="10511367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2600"/>
              </a:lnSpc>
              <a:spcAft>
                <a:spcPts val="2000"/>
              </a:spcAft>
              <a:buClr>
                <a:srgbClr val="3365FB"/>
              </a:buClr>
              <a:buSzPct val="90000"/>
              <a:buFont typeface="Wingdings" pitchFamily="2" charset="2"/>
              <a:buChar char="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Aft>
                <a:spcPts val="2000"/>
              </a:spcAft>
              <a:buClr>
                <a:schemeClr val="tx2"/>
              </a:buClr>
              <a:buSzPct val="90000"/>
              <a:buFont typeface="Wingdings" pitchFamily="2" charset="2"/>
              <a:buChar char="è"/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890588" indent="-1778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Aft>
                <a:spcPts val="600"/>
              </a:spcAft>
              <a:buClrTx/>
              <a:buSzTx/>
              <a:buFont typeface="Wingdings" pitchFamily="2" charset="2"/>
              <a:buChar char="ü"/>
            </a:pPr>
            <a:r>
              <a:rPr lang="en-GB" altLang="zh-CN" sz="2400" b="0" i="1" dirty="0">
                <a:latin typeface="Calibri" pitchFamily="34" charset="0"/>
              </a:rPr>
              <a:t>  ATOVS microwave</a:t>
            </a:r>
            <a:r>
              <a:rPr lang="en-GB" altLang="zh-CN" sz="2400" b="0" dirty="0">
                <a:latin typeface="Calibri" pitchFamily="34" charset="0"/>
              </a:rPr>
              <a:t>  (NOAA15 16 17)   radiances</a:t>
            </a:r>
            <a:endParaRPr lang="en-GB" altLang="zh-CN" sz="2400" b="0" dirty="0">
              <a:solidFill>
                <a:srgbClr val="00B050"/>
              </a:solidFill>
              <a:latin typeface="Calibri" pitchFamily="34" charset="0"/>
            </a:endParaRPr>
          </a:p>
          <a:p>
            <a:pPr eaLnBrk="1" hangingPunct="1">
              <a:spcAft>
                <a:spcPts val="600"/>
              </a:spcAft>
              <a:buClrTx/>
              <a:buSzTx/>
              <a:buFont typeface="Wingdings" pitchFamily="2" charset="2"/>
              <a:buChar char="ü"/>
            </a:pPr>
            <a:r>
              <a:rPr lang="en-GB" altLang="zh-CN" sz="2400" b="0" dirty="0">
                <a:solidFill>
                  <a:srgbClr val="00B050"/>
                </a:solidFill>
                <a:latin typeface="Calibri" pitchFamily="34" charset="0"/>
              </a:rPr>
              <a:t>  NOAA-18/19                     </a:t>
            </a:r>
            <a:r>
              <a:rPr lang="en-US" altLang="zh-CN" sz="2400" b="0" dirty="0">
                <a:solidFill>
                  <a:srgbClr val="00B050"/>
                </a:solidFill>
                <a:latin typeface="Calibri" pitchFamily="34" charset="0"/>
              </a:rPr>
              <a:t>microwave</a:t>
            </a:r>
            <a:r>
              <a:rPr lang="en-GB" altLang="zh-CN" sz="2400" b="0" dirty="0">
                <a:solidFill>
                  <a:srgbClr val="00B050"/>
                </a:solidFill>
                <a:latin typeface="Calibri" pitchFamily="34" charset="0"/>
              </a:rPr>
              <a:t>   radiance</a:t>
            </a:r>
          </a:p>
          <a:p>
            <a:pPr eaLnBrk="1" hangingPunct="1">
              <a:spcAft>
                <a:spcPts val="600"/>
              </a:spcAft>
              <a:buClrTx/>
              <a:buSzTx/>
              <a:buFont typeface="Wingdings" pitchFamily="2" charset="2"/>
              <a:buChar char="ü"/>
            </a:pPr>
            <a:r>
              <a:rPr lang="en-GB" altLang="zh-CN" sz="2400" b="0" dirty="0">
                <a:solidFill>
                  <a:srgbClr val="00B050"/>
                </a:solidFill>
                <a:latin typeface="Calibri" pitchFamily="34" charset="0"/>
              </a:rPr>
              <a:t>  </a:t>
            </a:r>
            <a:r>
              <a:rPr lang="en-GB" altLang="zh-CN" sz="2400" b="0" dirty="0" err="1">
                <a:solidFill>
                  <a:srgbClr val="00B050"/>
                </a:solidFill>
                <a:latin typeface="Calibri" pitchFamily="34" charset="0"/>
              </a:rPr>
              <a:t>Metop</a:t>
            </a:r>
            <a:r>
              <a:rPr lang="en-GB" altLang="zh-CN" sz="2400" b="0" dirty="0">
                <a:solidFill>
                  <a:srgbClr val="00B050"/>
                </a:solidFill>
                <a:latin typeface="Calibri" pitchFamily="34" charset="0"/>
              </a:rPr>
              <a:t>-A                            </a:t>
            </a:r>
            <a:r>
              <a:rPr lang="en-US" altLang="zh-CN" sz="2400" b="0" dirty="0">
                <a:solidFill>
                  <a:srgbClr val="00B050"/>
                </a:solidFill>
                <a:latin typeface="Calibri" pitchFamily="34" charset="0"/>
              </a:rPr>
              <a:t>microwave</a:t>
            </a:r>
            <a:r>
              <a:rPr lang="en-GB" altLang="zh-CN" sz="2400" b="0" dirty="0">
                <a:solidFill>
                  <a:srgbClr val="00B050"/>
                </a:solidFill>
                <a:latin typeface="Calibri" pitchFamily="34" charset="0"/>
              </a:rPr>
              <a:t>   radiance</a:t>
            </a:r>
          </a:p>
          <a:p>
            <a:pPr eaLnBrk="1" hangingPunct="1">
              <a:spcAft>
                <a:spcPts val="600"/>
              </a:spcAft>
              <a:buClrTx/>
              <a:buSzTx/>
              <a:buFont typeface="Wingdings" pitchFamily="2" charset="2"/>
              <a:buChar char="ü"/>
            </a:pPr>
            <a:r>
              <a:rPr lang="en-GB" altLang="zh-CN" sz="2400" b="0" dirty="0">
                <a:solidFill>
                  <a:srgbClr val="00B050"/>
                </a:solidFill>
                <a:latin typeface="Calibri" pitchFamily="34" charset="0"/>
              </a:rPr>
              <a:t>  GPS                                                           reflectivity</a:t>
            </a:r>
          </a:p>
          <a:p>
            <a:pPr eaLnBrk="1" hangingPunct="1">
              <a:spcAft>
                <a:spcPts val="600"/>
              </a:spcAft>
              <a:buClrTx/>
              <a:buSzTx/>
              <a:buFont typeface="Wingdings" pitchFamily="2" charset="2"/>
              <a:buChar char="ü"/>
            </a:pPr>
            <a:r>
              <a:rPr lang="en-US" altLang="zh-CN" sz="2400" b="0" dirty="0">
                <a:solidFill>
                  <a:srgbClr val="00B050"/>
                </a:solidFill>
                <a:latin typeface="Calibri" pitchFamily="34" charset="0"/>
              </a:rPr>
              <a:t>  AIRS                                    </a:t>
            </a:r>
            <a:r>
              <a:rPr lang="en-US" altLang="zh-CN" sz="2400" b="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Hyper-spectral</a:t>
            </a:r>
            <a:r>
              <a:rPr lang="en-US" altLang="zh-CN" sz="2400" b="0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en-GB" altLang="zh-CN" sz="2400" b="0" dirty="0">
                <a:solidFill>
                  <a:srgbClr val="00B050"/>
                </a:solidFill>
                <a:latin typeface="Calibri" pitchFamily="34" charset="0"/>
              </a:rPr>
              <a:t>  radiance</a:t>
            </a:r>
          </a:p>
          <a:p>
            <a:pPr eaLnBrk="1" hangingPunct="1">
              <a:spcAft>
                <a:spcPts val="600"/>
              </a:spcAft>
              <a:buClrTx/>
              <a:buSzTx/>
              <a:buFont typeface="Wingdings" pitchFamily="2" charset="2"/>
              <a:buChar char="ü"/>
            </a:pPr>
            <a:r>
              <a:rPr lang="en-US" altLang="zh-CN" sz="2400" b="0" dirty="0">
                <a:solidFill>
                  <a:srgbClr val="00B050"/>
                </a:solidFill>
                <a:latin typeface="Calibri" pitchFamily="34" charset="0"/>
              </a:rPr>
              <a:t>  FY-2E                                                         wind</a:t>
            </a:r>
            <a:endParaRPr lang="en-GB" altLang="zh-CN" sz="2400" b="0" dirty="0">
              <a:solidFill>
                <a:srgbClr val="00B050"/>
              </a:solidFill>
              <a:latin typeface="Calibri" pitchFamily="34" charset="0"/>
            </a:endParaRPr>
          </a:p>
          <a:p>
            <a:pPr eaLnBrk="1" hangingPunct="1">
              <a:spcAft>
                <a:spcPts val="600"/>
              </a:spcAft>
              <a:buClrTx/>
              <a:buSzTx/>
              <a:buFont typeface="Wingdings" pitchFamily="2" charset="2"/>
              <a:buChar char="ü"/>
            </a:pPr>
            <a:r>
              <a:rPr lang="en-GB" altLang="zh-CN" sz="2400" b="0" dirty="0">
                <a:solidFill>
                  <a:srgbClr val="FFC000"/>
                </a:solidFill>
                <a:latin typeface="Calibri" pitchFamily="34" charset="0"/>
              </a:rPr>
              <a:t>  FY-3</a:t>
            </a:r>
            <a:r>
              <a:rPr lang="en-US" altLang="zh-CN" sz="2400" b="0" dirty="0">
                <a:solidFill>
                  <a:srgbClr val="FFC000"/>
                </a:solidFill>
                <a:latin typeface="Calibri" pitchFamily="34" charset="0"/>
              </a:rPr>
              <a:t>A /B                             microwave</a:t>
            </a:r>
            <a:r>
              <a:rPr lang="en-GB" altLang="zh-CN" sz="2400" b="0" dirty="0">
                <a:solidFill>
                  <a:srgbClr val="FFC000"/>
                </a:solidFill>
                <a:latin typeface="Calibri" pitchFamily="34" charset="0"/>
              </a:rPr>
              <a:t>   radiance</a:t>
            </a:r>
            <a:endParaRPr lang="en-US" altLang="zh-CN" sz="2400" b="0" dirty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>
              <a:spcAft>
                <a:spcPts val="600"/>
              </a:spcAft>
              <a:buClrTx/>
              <a:buSzTx/>
              <a:buFont typeface="Wingdings" pitchFamily="2" charset="2"/>
              <a:buChar char="ü"/>
            </a:pPr>
            <a:r>
              <a:rPr lang="en-US" altLang="zh-CN" sz="2400" b="0" dirty="0">
                <a:solidFill>
                  <a:srgbClr val="0070C0"/>
                </a:solidFill>
                <a:latin typeface="Calibri" pitchFamily="34" charset="0"/>
              </a:rPr>
              <a:t>  IASI                          </a:t>
            </a:r>
            <a:r>
              <a:rPr lang="en-GB" altLang="zh-CN" sz="2400" b="0" dirty="0">
                <a:solidFill>
                  <a:srgbClr val="0070C0"/>
                </a:solidFill>
                <a:latin typeface="Calibri" pitchFamily="34" charset="0"/>
              </a:rPr>
              <a:t>            </a:t>
            </a:r>
            <a:r>
              <a:rPr lang="en-US" altLang="zh-CN" sz="2400" b="0" dirty="0">
                <a:solidFill>
                  <a:srgbClr val="0070C0"/>
                </a:solidFill>
                <a:latin typeface="Calibri" pitchFamily="34" charset="0"/>
              </a:rPr>
              <a:t>Hyper-spectral</a:t>
            </a:r>
            <a:r>
              <a:rPr lang="en-GB" altLang="zh-CN" sz="2400" b="0" dirty="0">
                <a:solidFill>
                  <a:srgbClr val="0070C0"/>
                </a:solidFill>
                <a:latin typeface="Calibri" pitchFamily="34" charset="0"/>
              </a:rPr>
              <a:t>    radiance</a:t>
            </a:r>
          </a:p>
          <a:p>
            <a:pPr eaLnBrk="1" hangingPunct="1">
              <a:spcAft>
                <a:spcPts val="600"/>
              </a:spcAft>
              <a:buClrTx/>
              <a:buSzTx/>
              <a:buFont typeface="Wingdings" pitchFamily="2" charset="2"/>
              <a:buChar char="ü"/>
            </a:pPr>
            <a:r>
              <a:rPr lang="en-US" altLang="zh-CN" sz="2400" b="0" dirty="0">
                <a:solidFill>
                  <a:srgbClr val="FF0000"/>
                </a:solidFill>
                <a:latin typeface="Calibri" pitchFamily="34" charset="0"/>
              </a:rPr>
              <a:t>  NPP/ATMS                          microwave</a:t>
            </a:r>
            <a:r>
              <a:rPr lang="en-GB" altLang="zh-CN" sz="2400" b="0" dirty="0">
                <a:solidFill>
                  <a:srgbClr val="FF0000"/>
                </a:solidFill>
                <a:latin typeface="Calibri" pitchFamily="34" charset="0"/>
              </a:rPr>
              <a:t>   </a:t>
            </a:r>
            <a:r>
              <a:rPr lang="en-GB" altLang="zh-CN" sz="2400" b="0" dirty="0" smtClean="0">
                <a:solidFill>
                  <a:srgbClr val="FF0000"/>
                </a:solidFill>
                <a:latin typeface="Calibri" pitchFamily="34" charset="0"/>
              </a:rPr>
              <a:t>radiance</a:t>
            </a:r>
          </a:p>
          <a:p>
            <a:pPr eaLnBrk="1" hangingPunct="1">
              <a:spcAft>
                <a:spcPts val="600"/>
              </a:spcAft>
              <a:buClrTx/>
              <a:buSzTx/>
              <a:buFont typeface="Wingdings" pitchFamily="2" charset="2"/>
              <a:buChar char="ü"/>
            </a:pPr>
            <a:r>
              <a:rPr lang="en-US" altLang="zh-CN" sz="2400" b="0" dirty="0" smtClean="0">
                <a:solidFill>
                  <a:srgbClr val="FF0000"/>
                </a:solidFill>
                <a:latin typeface="Calibri" pitchFamily="34" charset="0"/>
              </a:rPr>
              <a:t> FY-3C/MWTS2                    </a:t>
            </a:r>
            <a:r>
              <a:rPr lang="en-US" altLang="zh-CN" sz="2400" b="0" dirty="0">
                <a:solidFill>
                  <a:srgbClr val="FF0000"/>
                </a:solidFill>
                <a:latin typeface="Calibri" pitchFamily="34" charset="0"/>
              </a:rPr>
              <a:t>microwave</a:t>
            </a:r>
            <a:r>
              <a:rPr lang="en-GB" altLang="zh-CN" sz="2400" b="0" dirty="0">
                <a:solidFill>
                  <a:srgbClr val="FF0000"/>
                </a:solidFill>
                <a:latin typeface="Calibri" pitchFamily="34" charset="0"/>
              </a:rPr>
              <a:t>   radiance</a:t>
            </a:r>
            <a:r>
              <a:rPr lang="en-US" altLang="zh-CN" sz="2400" b="0" dirty="0" smtClean="0">
                <a:solidFill>
                  <a:srgbClr val="FF0000"/>
                </a:solidFill>
                <a:latin typeface="Calibri" pitchFamily="34" charset="0"/>
              </a:rPr>
              <a:t>   </a:t>
            </a:r>
            <a:endParaRPr lang="en-GB" altLang="zh-CN" sz="2400" b="0" dirty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lnSpc>
                <a:spcPct val="120000"/>
              </a:lnSpc>
              <a:spcAft>
                <a:spcPct val="0"/>
              </a:spcAft>
              <a:buClrTx/>
              <a:buSzTx/>
              <a:buFont typeface="Wingdings" pitchFamily="2" charset="2"/>
              <a:buChar char="ü"/>
            </a:pPr>
            <a:endParaRPr lang="en-GB" altLang="zh-CN" sz="2400" b="0" dirty="0">
              <a:solidFill>
                <a:srgbClr val="00B050"/>
              </a:solidFill>
              <a:latin typeface="Calibri" pitchFamily="34" charset="0"/>
            </a:endParaRPr>
          </a:p>
          <a:p>
            <a:pPr eaLnBrk="1" hangingPunct="1">
              <a:lnSpc>
                <a:spcPct val="120000"/>
              </a:lnSpc>
              <a:spcAft>
                <a:spcPct val="0"/>
              </a:spcAft>
              <a:buClrTx/>
              <a:buSzTx/>
              <a:buFont typeface="Wingdings" pitchFamily="2" charset="2"/>
              <a:buChar char="ü"/>
            </a:pPr>
            <a:endParaRPr lang="en-GB" altLang="zh-CN" sz="2400" b="0" dirty="0">
              <a:solidFill>
                <a:srgbClr val="00B050"/>
              </a:solidFill>
              <a:latin typeface="Calibri" pitchFamily="34" charset="0"/>
            </a:endParaRPr>
          </a:p>
          <a:p>
            <a:pPr eaLnBrk="1" hangingPunct="1">
              <a:lnSpc>
                <a:spcPct val="120000"/>
              </a:lnSpc>
              <a:spcAft>
                <a:spcPct val="0"/>
              </a:spcAft>
              <a:buClrTx/>
              <a:buSzTx/>
              <a:buFont typeface="Wingdings" pitchFamily="2" charset="2"/>
              <a:buChar char="ü"/>
            </a:pPr>
            <a:endParaRPr lang="en-GB" altLang="zh-CN" sz="1800" b="0" dirty="0">
              <a:latin typeface="Calibri" pitchFamily="34" charset="0"/>
            </a:endParaRPr>
          </a:p>
          <a:p>
            <a:pPr eaLnBrk="1" hangingPunct="1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n-GB" altLang="zh-CN" sz="1800" b="0" dirty="0">
              <a:latin typeface="Calibri" pitchFamily="34" charset="0"/>
            </a:endParaRPr>
          </a:p>
          <a:p>
            <a:pPr lvl="2" eaLnBrk="1" hangingPunct="1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GB" altLang="zh-CN" sz="1400" dirty="0">
                <a:latin typeface="Calibri" pitchFamily="34" charset="0"/>
              </a:rPr>
              <a:t>	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609600" y="274639"/>
            <a:ext cx="10972800" cy="922337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rabicPeriod" startAt="3"/>
              <a:defRPr/>
            </a:pPr>
            <a:r>
              <a:rPr lang="en-US" altLang="zh-CN" sz="3200" kern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Data application </a:t>
            </a:r>
          </a:p>
          <a:p>
            <a:pPr algn="ctr">
              <a:defRPr/>
            </a:pPr>
            <a:r>
              <a:rPr lang="en-US" altLang="zh-CN" sz="32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satellite Data in GRAPES_GFS</a:t>
            </a:r>
            <a:endParaRPr lang="zh-CN" altLang="en-US" sz="3200" b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07389" y="5732463"/>
            <a:ext cx="958849" cy="0"/>
          </a:xfrm>
          <a:prstGeom prst="line">
            <a:avLst/>
          </a:prstGeom>
          <a:ln w="38100" cmpd="sng">
            <a:solidFill>
              <a:srgbClr val="00B050"/>
            </a:solidFill>
          </a:ln>
          <a:effectLst>
            <a:outerShdw blurRad="50800" dist="50800" dir="5400000" algn="ctr" rotWithShape="0">
              <a:srgbClr val="00B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1727201" y="5462497"/>
            <a:ext cx="182456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600"/>
              </a:lnSpc>
              <a:spcAft>
                <a:spcPts val="2000"/>
              </a:spcAft>
              <a:buClr>
                <a:srgbClr val="3365FB"/>
              </a:buClr>
              <a:buSzPct val="90000"/>
              <a:buFont typeface="Wingdings" pitchFamily="2" charset="2"/>
              <a:buChar char="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Aft>
                <a:spcPts val="2000"/>
              </a:spcAft>
              <a:buClr>
                <a:schemeClr val="tx2"/>
              </a:buClr>
              <a:buSzPct val="90000"/>
              <a:buFont typeface="Wingdings" pitchFamily="2" charset="2"/>
              <a:buChar char="è"/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400" b="0" dirty="0" smtClean="0">
                <a:latin typeface="Tahoma" pitchFamily="34" charset="0"/>
              </a:rPr>
              <a:t>2010 new data+ new operational version</a:t>
            </a:r>
            <a:endParaRPr lang="zh-CN" altLang="en-US" sz="1400" b="0" dirty="0">
              <a:latin typeface="Tahoma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695734" y="5760258"/>
            <a:ext cx="960967" cy="0"/>
          </a:xfrm>
          <a:prstGeom prst="line">
            <a:avLst/>
          </a:prstGeom>
          <a:ln w="38100" cmpd="sng">
            <a:solidFill>
              <a:srgbClr val="FFC000"/>
            </a:solidFill>
          </a:ln>
          <a:effectLst>
            <a:outerShdw blurRad="50800" dist="50800" dir="5400000" algn="ctr" rotWithShape="0">
              <a:srgbClr val="FFC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9" name="TextBox 7"/>
          <p:cNvSpPr txBox="1">
            <a:spLocks noChangeArrowheads="1"/>
          </p:cNvSpPr>
          <p:nvPr/>
        </p:nvSpPr>
        <p:spPr bwMode="auto">
          <a:xfrm>
            <a:off x="4744357" y="5555218"/>
            <a:ext cx="18245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600"/>
              </a:lnSpc>
              <a:spcAft>
                <a:spcPts val="2000"/>
              </a:spcAft>
              <a:buClr>
                <a:srgbClr val="3365FB"/>
              </a:buClr>
              <a:buSzPct val="90000"/>
              <a:buFont typeface="Wingdings" pitchFamily="2" charset="2"/>
              <a:buChar char="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Aft>
                <a:spcPts val="2000"/>
              </a:spcAft>
              <a:buClr>
                <a:schemeClr val="tx2"/>
              </a:buClr>
              <a:buSzPct val="90000"/>
              <a:buFont typeface="Wingdings" pitchFamily="2" charset="2"/>
              <a:buChar char="è"/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400" b="0" dirty="0" smtClean="0">
                <a:latin typeface="Tahoma" pitchFamily="34" charset="0"/>
              </a:rPr>
              <a:t>Developed, but data ended</a:t>
            </a:r>
            <a:endParaRPr lang="zh-CN" altLang="en-US" sz="1400" b="0" dirty="0">
              <a:latin typeface="Tahoma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9457632" y="5760258"/>
            <a:ext cx="958849" cy="0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1" name="TextBox 9"/>
          <p:cNvSpPr txBox="1">
            <a:spLocks noChangeArrowheads="1"/>
          </p:cNvSpPr>
          <p:nvPr/>
        </p:nvSpPr>
        <p:spPr bwMode="auto">
          <a:xfrm>
            <a:off x="10416481" y="5600700"/>
            <a:ext cx="16319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600"/>
              </a:lnSpc>
              <a:spcAft>
                <a:spcPts val="2000"/>
              </a:spcAft>
              <a:buClr>
                <a:srgbClr val="3365FB"/>
              </a:buClr>
              <a:buSzPct val="90000"/>
              <a:buFont typeface="Wingdings" pitchFamily="2" charset="2"/>
              <a:buChar char="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Aft>
                <a:spcPts val="2000"/>
              </a:spcAft>
              <a:buClr>
                <a:schemeClr val="tx2"/>
              </a:buClr>
              <a:buSzPct val="90000"/>
              <a:buFont typeface="Wingdings" pitchFamily="2" charset="2"/>
              <a:buChar char="è"/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400" b="0" dirty="0" smtClean="0">
                <a:latin typeface="Tahoma" pitchFamily="34" charset="0"/>
              </a:rPr>
              <a:t>Developing</a:t>
            </a:r>
            <a:endParaRPr lang="zh-CN" altLang="en-US" sz="1400" b="0" dirty="0">
              <a:latin typeface="Tahoma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480042" y="5760258"/>
            <a:ext cx="958849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50800" dir="5400000" algn="ctr" rotWithShape="0">
              <a:srgbClr val="00B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7525825" y="5555218"/>
            <a:ext cx="18245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600"/>
              </a:lnSpc>
              <a:spcAft>
                <a:spcPts val="2000"/>
              </a:spcAft>
              <a:buClr>
                <a:srgbClr val="3365FB"/>
              </a:buClr>
              <a:buSzPct val="90000"/>
              <a:buFont typeface="Wingdings" pitchFamily="2" charset="2"/>
              <a:buChar char="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Aft>
                <a:spcPts val="2000"/>
              </a:spcAft>
              <a:buClr>
                <a:schemeClr val="tx2"/>
              </a:buClr>
              <a:buSzPct val="90000"/>
              <a:buFont typeface="Wingdings" pitchFamily="2" charset="2"/>
              <a:buChar char="è"/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400" b="0" dirty="0" smtClean="0">
                <a:latin typeface="Tahoma" pitchFamily="34" charset="0"/>
              </a:rPr>
              <a:t>Developed + will be used </a:t>
            </a:r>
            <a:endParaRPr lang="zh-CN" altLang="en-US" sz="1400" b="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244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36"/>
            <a:ext cx="12263817" cy="59627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5413" y="3140968"/>
            <a:ext cx="10972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 smtClean="0"/>
              <a:t> </a:t>
            </a:r>
            <a:r>
              <a:rPr lang="en-US" altLang="zh-CN" sz="8800" dirty="0" smtClean="0">
                <a:solidFill>
                  <a:schemeClr val="bg1"/>
                </a:solidFill>
              </a:rPr>
              <a:t>Thank You</a:t>
            </a:r>
            <a:endParaRPr lang="zh-CN" alt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 err="1">
                <a:solidFill>
                  <a:srgbClr val="0070C0"/>
                </a:solidFill>
              </a:rPr>
              <a:t>FengYun</a:t>
            </a:r>
            <a:r>
              <a:rPr lang="en-US" altLang="zh-CN" b="1" dirty="0">
                <a:solidFill>
                  <a:srgbClr val="0070C0"/>
                </a:solidFill>
              </a:rPr>
              <a:t> satellites &amp; data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Satellite  status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 </a:t>
            </a:r>
            <a:r>
              <a:rPr lang="en-US" altLang="zh-CN" dirty="0" smtClean="0"/>
              <a:t>dissemination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Satellite data application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442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altLang="zh-CN" dirty="0" smtClean="0"/>
              <a:t>satellite status- FY-2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896" y="2178368"/>
            <a:ext cx="3995978" cy="4351338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96" y="2804320"/>
            <a:ext cx="6208977" cy="372538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33696" y="1690688"/>
            <a:ext cx="812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FY-2G has been successful launched on December 31 2014.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4536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altLang="zh-CN" dirty="0"/>
              <a:t>satellite status- </a:t>
            </a:r>
            <a:r>
              <a:rPr lang="en-US" altLang="zh-CN" dirty="0" smtClean="0"/>
              <a:t>FY-2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9" y="1887172"/>
            <a:ext cx="8926285" cy="4508898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412" y="4019794"/>
            <a:ext cx="233390" cy="3345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63" y="4019795"/>
            <a:ext cx="233390" cy="3345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63" y="4019794"/>
            <a:ext cx="233390" cy="3345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053" y="4019794"/>
            <a:ext cx="233390" cy="334595"/>
          </a:xfrm>
          <a:prstGeom prst="rect">
            <a:avLst/>
          </a:prstGeom>
        </p:spPr>
      </p:pic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15758"/>
              </p:ext>
            </p:extLst>
          </p:nvPr>
        </p:nvGraphicFramePr>
        <p:xfrm>
          <a:off x="6724324" y="1769207"/>
          <a:ext cx="4978254" cy="5082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779"/>
                <a:gridCol w="1178899"/>
                <a:gridCol w="2661576"/>
              </a:tblGrid>
              <a:tr h="40129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Position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Satellite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Status</a:t>
                      </a:r>
                      <a:endParaRPr lang="zh-CN" altLang="en-US" dirty="0"/>
                    </a:p>
                  </a:txBody>
                  <a:tcPr/>
                </a:tc>
              </a:tr>
              <a:tr h="128161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86.5°E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FY-2E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Operation</a:t>
                      </a:r>
                    </a:p>
                    <a:p>
                      <a:pPr algn="ctr"/>
                      <a:r>
                        <a:rPr lang="en-US" altLang="zh-CN" dirty="0" smtClean="0"/>
                        <a:t>(from June 29</a:t>
                      </a:r>
                      <a:r>
                        <a:rPr lang="en-US" altLang="zh-CN" baseline="30000" dirty="0" smtClean="0"/>
                        <a:t>th</a:t>
                      </a:r>
                      <a:r>
                        <a:rPr lang="en-US" altLang="zh-CN" baseline="0" dirty="0" smtClean="0"/>
                        <a:t> 2015 instead of FY-2D, operational until Jun 2</a:t>
                      </a:r>
                      <a:r>
                        <a:rPr lang="en-US" altLang="zh-CN" baseline="30000" dirty="0" smtClean="0"/>
                        <a:t>nd</a:t>
                      </a:r>
                      <a:r>
                        <a:rPr lang="en-US" altLang="zh-CN" baseline="0" dirty="0" smtClean="0"/>
                        <a:t> 2015 at 105E)</a:t>
                      </a:r>
                      <a:endParaRPr lang="en-US" altLang="zh-CN" dirty="0" smtClean="0"/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98585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105°E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FY-2G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Operation</a:t>
                      </a:r>
                    </a:p>
                    <a:p>
                      <a:pPr algn="ctr"/>
                      <a:r>
                        <a:rPr lang="en-US" altLang="zh-CN" dirty="0" smtClean="0"/>
                        <a:t>(from June</a:t>
                      </a:r>
                      <a:r>
                        <a:rPr lang="en-US" altLang="zh-CN" baseline="0" dirty="0" smtClean="0"/>
                        <a:t> 3</a:t>
                      </a:r>
                      <a:r>
                        <a:rPr lang="en-US" altLang="zh-CN" baseline="30000" dirty="0" smtClean="0"/>
                        <a:t>rd</a:t>
                      </a:r>
                      <a:r>
                        <a:rPr lang="en-US" altLang="zh-CN" baseline="0" dirty="0" smtClean="0"/>
                        <a:t> 2015 instead of FY-2E)</a:t>
                      </a:r>
                      <a:endParaRPr lang="zh-CN" altLang="en-US" dirty="0"/>
                    </a:p>
                  </a:txBody>
                  <a:tcPr/>
                </a:tc>
              </a:tr>
              <a:tr h="97224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112°E</a:t>
                      </a:r>
                      <a:r>
                        <a:rPr lang="en-US" altLang="zh-CN" baseline="0" dirty="0" smtClean="0"/>
                        <a:t> 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FY-2F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Operation</a:t>
                      </a:r>
                    </a:p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effectLst/>
                        </a:rPr>
                        <a:t>(Regional observation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  <a:effectLst/>
                        </a:rPr>
                        <a:t> on demand)</a:t>
                      </a:r>
                      <a:endParaRPr lang="en-US" altLang="zh-CN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98585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123.5°E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FY-2D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Backup</a:t>
                      </a:r>
                    </a:p>
                    <a:p>
                      <a:pPr algn="ctr"/>
                      <a:r>
                        <a:rPr lang="en-US" altLang="zh-CN" dirty="0" smtClean="0"/>
                        <a:t>(Stop</a:t>
                      </a:r>
                      <a:r>
                        <a:rPr lang="en-US" altLang="zh-CN" baseline="0" dirty="0" smtClean="0"/>
                        <a:t> observation at 86.5E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from June 30</a:t>
                      </a:r>
                      <a:r>
                        <a:rPr lang="en-US" altLang="zh-CN" baseline="30000" dirty="0" smtClean="0"/>
                        <a:t>th</a:t>
                      </a:r>
                      <a:r>
                        <a:rPr lang="en-US" altLang="zh-CN" baseline="0" dirty="0" smtClean="0"/>
                        <a:t> 2015)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2601987" y="4428727"/>
            <a:ext cx="88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FY-2E</a:t>
            </a:r>
            <a:endParaRPr lang="zh-CN" alt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102897" y="3552220"/>
            <a:ext cx="88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FY-2G</a:t>
            </a:r>
            <a:endParaRPr lang="zh-CN" alt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463767" y="4444357"/>
            <a:ext cx="88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FY-2F</a:t>
            </a:r>
            <a:endParaRPr lang="zh-CN" alt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87358" y="3548675"/>
            <a:ext cx="88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FY-2D</a:t>
            </a:r>
            <a:endParaRPr lang="zh-CN" alt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2879857" y="4389652"/>
            <a:ext cx="121250" cy="9637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421933" y="3862802"/>
            <a:ext cx="121250" cy="9637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3760428" y="4366143"/>
            <a:ext cx="121250" cy="9637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3973274" y="3870902"/>
            <a:ext cx="121250" cy="96378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3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altLang="zh-CN" dirty="0"/>
              <a:t>satellite status- </a:t>
            </a:r>
            <a:r>
              <a:rPr lang="en-US" altLang="zh-CN" dirty="0" smtClean="0"/>
              <a:t>FY-3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FY-3A </a:t>
            </a:r>
          </a:p>
          <a:p>
            <a:pPr marL="0" indent="0">
              <a:buNone/>
            </a:pPr>
            <a:r>
              <a:rPr lang="en-US" altLang="zh-CN" dirty="0" smtClean="0"/>
              <a:t>     </a:t>
            </a:r>
            <a:r>
              <a:rPr lang="en-US" altLang="zh-CN" sz="2000" dirty="0" smtClean="0"/>
              <a:t>Due to the result of temperature drop in the payload envelope of FY-3A satellite, </a:t>
            </a:r>
            <a:r>
              <a:rPr lang="en-US" altLang="zh-CN" sz="2000" dirty="0" smtClean="0">
                <a:solidFill>
                  <a:srgbClr val="FF0000"/>
                </a:solidFill>
              </a:rPr>
              <a:t>VIRR and MERSI </a:t>
            </a:r>
            <a:r>
              <a:rPr lang="en-US" altLang="zh-CN" sz="2000" dirty="0" smtClean="0"/>
              <a:t> work out of the normal  range of temperature condition, their measurements became useless for quantitative application; other FY-3A payloads for DBS (namely, MWTS, MWHS, and IRAS) had stopped working before. In view of this, </a:t>
            </a:r>
            <a:r>
              <a:rPr lang="en-US" altLang="zh-CN" sz="2000" dirty="0" smtClean="0">
                <a:solidFill>
                  <a:srgbClr val="FF0000"/>
                </a:solidFill>
              </a:rPr>
              <a:t>response to request for service of FY-3A DBS software package is no longer available from August 2014</a:t>
            </a:r>
            <a:r>
              <a:rPr lang="en-US" altLang="zh-CN" sz="2000" dirty="0" smtClean="0"/>
              <a:t>. </a:t>
            </a:r>
          </a:p>
          <a:p>
            <a:r>
              <a:rPr lang="en-US" altLang="zh-CN" dirty="0"/>
              <a:t>FY-3C</a:t>
            </a:r>
          </a:p>
          <a:p>
            <a:r>
              <a:rPr lang="en-US" altLang="zh-CN" sz="2000" dirty="0" smtClean="0"/>
              <a:t>operational </a:t>
            </a:r>
            <a:r>
              <a:rPr lang="en-US" altLang="zh-CN" sz="2000" dirty="0"/>
              <a:t>service </a:t>
            </a:r>
            <a:r>
              <a:rPr lang="en-US" altLang="zh-CN" sz="2000" dirty="0" smtClean="0"/>
              <a:t>was </a:t>
            </a:r>
            <a:r>
              <a:rPr lang="en-US" altLang="zh-CN" sz="2000" dirty="0"/>
              <a:t>suspended since 31 May 2015 due to technical reason</a:t>
            </a:r>
            <a:r>
              <a:rPr lang="en-US" altLang="zh-CN" sz="2000" dirty="0" smtClean="0"/>
              <a:t>.</a:t>
            </a:r>
          </a:p>
          <a:p>
            <a:r>
              <a:rPr lang="en-US" altLang="zh-CN" sz="2000" dirty="0" smtClean="0"/>
              <a:t>the </a:t>
            </a:r>
            <a:r>
              <a:rPr lang="en-US" altLang="zh-CN" sz="2000" dirty="0"/>
              <a:t>instruments on FY-3C </a:t>
            </a:r>
            <a:r>
              <a:rPr lang="en-US" altLang="zh-CN" sz="2000" dirty="0" smtClean="0"/>
              <a:t>was switched </a:t>
            </a:r>
            <a:r>
              <a:rPr lang="en-US" altLang="zh-CN" sz="2000" dirty="0"/>
              <a:t>on at 8:00AM (Beijing Time</a:t>
            </a:r>
            <a:r>
              <a:rPr lang="en-US" altLang="zh-CN" sz="2000" dirty="0" smtClean="0"/>
              <a:t>) 30 </a:t>
            </a:r>
            <a:r>
              <a:rPr lang="en-US" altLang="zh-CN" sz="2000" dirty="0"/>
              <a:t>July 2015 to make observation again. These instruments are VIRR, MWRI, MWHS,GNOS, IRAS, and TOU.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237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altLang="zh-CN" dirty="0" smtClean="0"/>
              <a:t>data dissemination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17" y="2636912"/>
            <a:ext cx="6289751" cy="27025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2" y="1969604"/>
            <a:ext cx="4999175" cy="40371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95467" y="1420834"/>
            <a:ext cx="3325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2"/>
                </a:solidFill>
              </a:rPr>
              <a:t>Direct Broadcast</a:t>
            </a:r>
            <a:endParaRPr lang="zh-CN" altLang="en-US" sz="2400" dirty="0">
              <a:solidFill>
                <a:schemeClr val="tx2"/>
              </a:solidFill>
            </a:endParaRPr>
          </a:p>
        </p:txBody>
      </p:sp>
      <p:sp>
        <p:nvSpPr>
          <p:cNvPr id="6" name="文本框 11"/>
          <p:cNvSpPr txBox="1"/>
          <p:nvPr/>
        </p:nvSpPr>
        <p:spPr>
          <a:xfrm>
            <a:off x="6960096" y="1980624"/>
            <a:ext cx="3325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chemeClr val="tx2"/>
                </a:solidFill>
              </a:rPr>
              <a:t>CMACast</a:t>
            </a:r>
            <a:endParaRPr lang="zh-CN" alt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914400" indent="-914400">
              <a:buFont typeface="+mj-lt"/>
              <a:buAutoNum type="arabicPeriod" startAt="2"/>
            </a:pPr>
            <a:r>
              <a:rPr lang="en-US" altLang="zh-CN" sz="4800" dirty="0"/>
              <a:t>data </a:t>
            </a:r>
            <a:r>
              <a:rPr lang="en-US" altLang="zh-CN" sz="4800" dirty="0" smtClean="0"/>
              <a:t>dissemination_</a:t>
            </a:r>
            <a:r>
              <a:rPr lang="en-GB" altLang="zh-CN" sz="4800" dirty="0" err="1" smtClean="0"/>
              <a:t>CMACast</a:t>
            </a:r>
            <a:r>
              <a:rPr lang="en-GB" altLang="zh-CN" sz="4800" dirty="0" smtClean="0"/>
              <a:t> in the next 10 years</a:t>
            </a:r>
            <a:endParaRPr lang="zh-CN" altLang="en-US" sz="4800" dirty="0" smtClean="0"/>
          </a:p>
        </p:txBody>
      </p:sp>
      <p:sp>
        <p:nvSpPr>
          <p:cNvPr id="4099" name="内容占位符 2"/>
          <p:cNvSpPr>
            <a:spLocks noGrp="1"/>
          </p:cNvSpPr>
          <p:nvPr>
            <p:ph idx="1"/>
          </p:nvPr>
        </p:nvSpPr>
        <p:spPr>
          <a:xfrm>
            <a:off x="334434" y="1910443"/>
            <a:ext cx="11523133" cy="446972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err="1" smtClean="0"/>
              <a:t>CMACast</a:t>
            </a:r>
            <a:r>
              <a:rPr lang="en-US" altLang="zh-CN" sz="2800" dirty="0" smtClean="0"/>
              <a:t> is using a entire 36MHz C-band transponder of </a:t>
            </a:r>
            <a:r>
              <a:rPr lang="en-US" altLang="zh-CN" sz="2800" dirty="0" err="1" smtClean="0"/>
              <a:t>AsiaSat</a:t>
            </a:r>
            <a:r>
              <a:rPr lang="en-US" altLang="zh-CN" sz="2800" dirty="0" smtClean="0"/>
              <a:t> 4 and its data rate is 70Mbps data rate at DVB-S2, 8PSK, FEC 5/6 .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Due to Limitation of C band satellite transponder, coverage and bandwidth of </a:t>
            </a:r>
            <a:r>
              <a:rPr lang="en-US" altLang="zh-CN" sz="2800" dirty="0" err="1" smtClean="0"/>
              <a:t>CMACast</a:t>
            </a:r>
            <a:r>
              <a:rPr lang="en-US" altLang="zh-CN" sz="2800" dirty="0" smtClean="0"/>
              <a:t> will not be improved in the next 10 years.</a:t>
            </a:r>
            <a:endParaRPr lang="zh-CN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CMA will balance the amount of data distributed over terrestrial network and Satellite transponder  and provide more bandwidth for GEOSS Data broadcast.</a:t>
            </a:r>
            <a:endParaRPr lang="zh-CN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343316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8729" y="218168"/>
            <a:ext cx="6445544" cy="1325563"/>
          </a:xfrm>
        </p:spPr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 altLang="zh-CN" dirty="0" smtClean="0"/>
              <a:t>data dissemination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239349" y="2581000"/>
            <a:ext cx="5568619" cy="15407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All archived data (real time)</a:t>
            </a:r>
          </a:p>
          <a:p>
            <a:r>
              <a:rPr lang="en-US" altLang="zh-CN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Satellite information</a:t>
            </a:r>
          </a:p>
          <a:p>
            <a:r>
              <a:rPr lang="en-US" altLang="zh-CN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Daily global browse</a:t>
            </a:r>
          </a:p>
          <a:p>
            <a:r>
              <a:rPr lang="en-US" altLang="zh-CN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Documents and tools</a:t>
            </a:r>
          </a:p>
          <a:p>
            <a:endParaRPr lang="zh-CN" altLang="en-US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273" y="424842"/>
            <a:ext cx="5436489" cy="631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3"/>
          <p:cNvSpPr txBox="1"/>
          <p:nvPr/>
        </p:nvSpPr>
        <p:spPr>
          <a:xfrm>
            <a:off x="422210" y="1465058"/>
            <a:ext cx="5913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u="sng" dirty="0" smtClean="0">
                <a:solidFill>
                  <a:srgbClr val="0070C0"/>
                </a:solidFill>
              </a:rPr>
              <a:t>http</a:t>
            </a:r>
            <a:r>
              <a:rPr lang="en-US" altLang="zh-CN" sz="3200" b="1" u="sng" smtClean="0">
                <a:solidFill>
                  <a:srgbClr val="0070C0"/>
                </a:solidFill>
              </a:rPr>
              <a:t>://</a:t>
            </a:r>
            <a:r>
              <a:rPr lang="en-US" altLang="zh-CN" sz="3200" b="1" u="sng" smtClean="0">
                <a:solidFill>
                  <a:srgbClr val="0070C0"/>
                </a:solidFill>
              </a:rPr>
              <a:t>www.nsmc.org.cn</a:t>
            </a:r>
            <a:endParaRPr lang="zh-CN" altLang="en-US" sz="32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0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4176184" y="3357563"/>
            <a:ext cx="3551767" cy="107950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200" b="1">
                <a:solidFill>
                  <a:srgbClr val="FFFF66"/>
                </a:solidFill>
                <a:latin typeface="Calibri" pitchFamily="34" charset="0"/>
                <a:ea typeface="宋体" pitchFamily="2" charset="-122"/>
              </a:rPr>
              <a:t>Improved FengYun Satellite Data Assimilation</a:t>
            </a: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2734734" y="4868863"/>
            <a:ext cx="6722533" cy="1008062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400" b="1">
                <a:solidFill>
                  <a:srgbClr val="00DCFF"/>
                </a:solidFill>
                <a:latin typeface="Calibri" pitchFamily="34" charset="0"/>
                <a:ea typeface="宋体" pitchFamily="2" charset="-122"/>
              </a:rPr>
              <a:t>CMA/NSMC (Agency) Basic and general support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398933" y="3357563"/>
            <a:ext cx="3600451" cy="107950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000" b="1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CMA/NWPC(User)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000" b="1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Feedback</a:t>
            </a: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383118" y="3357563"/>
            <a:ext cx="3217333" cy="107950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000" b="1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UKMO(User)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000" b="1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Feedback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4078817" y="1844675"/>
            <a:ext cx="3505200" cy="107950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000" b="1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ECMWF(User)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000" b="1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Feedback</a:t>
            </a:r>
          </a:p>
        </p:txBody>
      </p:sp>
      <p:grpSp>
        <p:nvGrpSpPr>
          <p:cNvPr id="25607" name="Group 6"/>
          <p:cNvGrpSpPr>
            <a:grpSpLocks/>
          </p:cNvGrpSpPr>
          <p:nvPr/>
        </p:nvGrpSpPr>
        <p:grpSpPr bwMode="auto">
          <a:xfrm>
            <a:off x="-105833" y="1450975"/>
            <a:ext cx="12386733" cy="4953000"/>
            <a:chOff x="-50" y="914"/>
            <a:chExt cx="5852" cy="3120"/>
          </a:xfrm>
        </p:grpSpPr>
        <p:pic>
          <p:nvPicPr>
            <p:cNvPr id="2561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" y="914"/>
              <a:ext cx="5852" cy="3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5616" name="Text Box 8"/>
            <p:cNvSpPr txBox="1">
              <a:spLocks noChangeArrowheads="1"/>
            </p:cNvSpPr>
            <p:nvPr/>
          </p:nvSpPr>
          <p:spPr bwMode="auto">
            <a:xfrm>
              <a:off x="844" y="1378"/>
              <a:ext cx="4068" cy="2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39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</p:grpSp>
      <p:sp>
        <p:nvSpPr>
          <p:cNvPr id="25608" name="AutoShape 9"/>
          <p:cNvSpPr>
            <a:spLocks noChangeArrowheads="1"/>
          </p:cNvSpPr>
          <p:nvPr/>
        </p:nvSpPr>
        <p:spPr bwMode="auto">
          <a:xfrm>
            <a:off x="5808133" y="4508501"/>
            <a:ext cx="95251" cy="288925"/>
          </a:xfrm>
          <a:prstGeom prst="upDownArrow">
            <a:avLst>
              <a:gd name="adj1" fmla="val 50000"/>
              <a:gd name="adj2" fmla="val 50555"/>
            </a:avLst>
          </a:prstGeom>
          <a:solidFill>
            <a:srgbClr val="4F81BD"/>
          </a:solidFill>
          <a:ln w="25560">
            <a:solidFill>
              <a:srgbClr val="0AB8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39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5609" name="AutoShape 10"/>
          <p:cNvSpPr>
            <a:spLocks noChangeArrowheads="1"/>
          </p:cNvSpPr>
          <p:nvPr/>
        </p:nvSpPr>
        <p:spPr bwMode="auto">
          <a:xfrm>
            <a:off x="5808133" y="2997200"/>
            <a:ext cx="95251" cy="287338"/>
          </a:xfrm>
          <a:prstGeom prst="upDownArrow">
            <a:avLst>
              <a:gd name="adj1" fmla="val 50000"/>
              <a:gd name="adj2" fmla="val 50278"/>
            </a:avLst>
          </a:prstGeom>
          <a:solidFill>
            <a:srgbClr val="4F81BD"/>
          </a:solidFill>
          <a:ln w="25560">
            <a:solidFill>
              <a:srgbClr val="0AB8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39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5610" name="AutoShape 11"/>
          <p:cNvSpPr>
            <a:spLocks noChangeArrowheads="1"/>
          </p:cNvSpPr>
          <p:nvPr/>
        </p:nvSpPr>
        <p:spPr bwMode="auto">
          <a:xfrm>
            <a:off x="3638551" y="3817939"/>
            <a:ext cx="440267" cy="130175"/>
          </a:xfrm>
          <a:prstGeom prst="leftRightArrow">
            <a:avLst>
              <a:gd name="adj1" fmla="val 50000"/>
              <a:gd name="adj2" fmla="val 49604"/>
            </a:avLst>
          </a:prstGeom>
          <a:solidFill>
            <a:srgbClr val="4F81BD"/>
          </a:solidFill>
          <a:ln w="25560">
            <a:solidFill>
              <a:srgbClr val="0AB8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39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5611" name="AutoShape 12"/>
          <p:cNvSpPr>
            <a:spLocks noChangeArrowheads="1"/>
          </p:cNvSpPr>
          <p:nvPr/>
        </p:nvSpPr>
        <p:spPr bwMode="auto">
          <a:xfrm>
            <a:off x="7804151" y="3860801"/>
            <a:ext cx="440267" cy="130175"/>
          </a:xfrm>
          <a:prstGeom prst="leftRightArrow">
            <a:avLst>
              <a:gd name="adj1" fmla="val 50000"/>
              <a:gd name="adj2" fmla="val 49604"/>
            </a:avLst>
          </a:prstGeom>
          <a:solidFill>
            <a:srgbClr val="4F81BD"/>
          </a:solidFill>
          <a:ln w="25560">
            <a:solidFill>
              <a:srgbClr val="0AB8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39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383117" y="85725"/>
            <a:ext cx="11521016" cy="89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buSzPct val="100000"/>
            </a:pPr>
            <a:r>
              <a:rPr lang="en-US" altLang="zh-CN" sz="2600" b="1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Very c</a:t>
            </a:r>
            <a:r>
              <a:rPr lang="en-US" altLang="en-US" sz="2600" b="1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loser collaborations among four centers</a:t>
            </a:r>
          </a:p>
          <a:p>
            <a:pPr eaLnBrk="1" hangingPunct="1">
              <a:buSzPct val="100000"/>
            </a:pPr>
            <a:r>
              <a:rPr lang="en-US" altLang="en-US" sz="2600" b="1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 for FengYun satellite data assimilation</a:t>
            </a:r>
          </a:p>
        </p:txBody>
      </p:sp>
      <p:sp>
        <p:nvSpPr>
          <p:cNvPr id="25613" name="Rectangle 14"/>
          <p:cNvSpPr>
            <a:spLocks noChangeArrowheads="1"/>
          </p:cNvSpPr>
          <p:nvPr/>
        </p:nvSpPr>
        <p:spPr bwMode="auto">
          <a:xfrm>
            <a:off x="768351" y="1125539"/>
            <a:ext cx="10943167" cy="358775"/>
          </a:xfrm>
          <a:prstGeom prst="rect">
            <a:avLst/>
          </a:prstGeom>
          <a:solidFill>
            <a:srgbClr val="92D050"/>
          </a:solidFill>
          <a:ln w="2556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400" b="1">
                <a:solidFill>
                  <a:srgbClr val="984807"/>
                </a:solidFill>
                <a:latin typeface="Calibri" pitchFamily="34" charset="0"/>
                <a:ea typeface="宋体" pitchFamily="2" charset="-122"/>
              </a:rPr>
              <a:t>Share;   early evaluation;      preparation before launch</a:t>
            </a:r>
          </a:p>
        </p:txBody>
      </p:sp>
      <p:sp>
        <p:nvSpPr>
          <p:cNvPr id="25614" name="Text Box 15"/>
          <p:cNvSpPr txBox="1">
            <a:spLocks noChangeArrowheads="1"/>
          </p:cNvSpPr>
          <p:nvPr/>
        </p:nvSpPr>
        <p:spPr bwMode="auto">
          <a:xfrm>
            <a:off x="-48683" y="5949950"/>
            <a:ext cx="1247986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39000"/>
              </a:lnSpc>
              <a:buSzPct val="100000"/>
            </a:pPr>
            <a:r>
              <a:rPr lang="en-GB" altLang="en-US" sz="1600" b="1">
                <a:solidFill>
                  <a:srgbClr val="198533"/>
                </a:solidFill>
              </a:rPr>
              <a:t>The telecommunication </a:t>
            </a:r>
            <a:r>
              <a:rPr lang="en-US" altLang="zh-CN" sz="1600" b="1">
                <a:solidFill>
                  <a:srgbClr val="198533"/>
                </a:solidFill>
              </a:rPr>
              <a:t>conference</a:t>
            </a:r>
            <a:r>
              <a:rPr lang="en-GB" altLang="en-US" sz="1600" b="1">
                <a:solidFill>
                  <a:srgbClr val="198533"/>
                </a:solidFill>
              </a:rPr>
              <a:t> is </a:t>
            </a:r>
            <a:r>
              <a:rPr lang="en-GB" altLang="zh-CN" sz="1600" b="1">
                <a:solidFill>
                  <a:srgbClr val="198533"/>
                </a:solidFill>
              </a:rPr>
              <a:t>held every 3 month since Dec 2014 to communicate the  progress on evaluating, improving and assimilating FY-3C data in NWP models</a:t>
            </a:r>
            <a:endParaRPr lang="en-GB" altLang="en-US" sz="1600" b="1">
              <a:solidFill>
                <a:srgbClr val="1985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05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630</Words>
  <Application>Microsoft Office PowerPoint</Application>
  <PresentationFormat>Personnalisé</PresentationFormat>
  <Paragraphs>107</Paragraphs>
  <Slides>13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Office 主题</vt:lpstr>
      <vt:lpstr>FengYun satellites &amp; data </vt:lpstr>
      <vt:lpstr>FengYun satellites &amp; data </vt:lpstr>
      <vt:lpstr>satellite status- FY-2</vt:lpstr>
      <vt:lpstr>satellite status- FY-2</vt:lpstr>
      <vt:lpstr>satellite status- FY-3</vt:lpstr>
      <vt:lpstr>data dissemination</vt:lpstr>
      <vt:lpstr>data dissemination_CMACast in the next 10 years</vt:lpstr>
      <vt:lpstr>data dissemination</vt:lpstr>
      <vt:lpstr>Présentation PowerPoint</vt:lpstr>
      <vt:lpstr>Présentation PowerPoint</vt:lpstr>
      <vt:lpstr>Présentation PowerPoint</vt:lpstr>
      <vt:lpstr>Présentation PowerPoint</vt:lpstr>
      <vt:lpstr> 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咸迪</dc:creator>
  <cp:lastModifiedBy>studio2</cp:lastModifiedBy>
  <cp:revision>34</cp:revision>
  <dcterms:created xsi:type="dcterms:W3CDTF">2015-09-27T10:07:38Z</dcterms:created>
  <dcterms:modified xsi:type="dcterms:W3CDTF">2015-10-06T14:44:48Z</dcterms:modified>
</cp:coreProperties>
</file>